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453" r:id="rId3"/>
    <p:sldId id="266" r:id="rId4"/>
    <p:sldId id="454" r:id="rId5"/>
    <p:sldId id="455" r:id="rId6"/>
    <p:sldId id="462" r:id="rId7"/>
    <p:sldId id="463" r:id="rId8"/>
    <p:sldId id="456" r:id="rId9"/>
    <p:sldId id="466" r:id="rId10"/>
    <p:sldId id="457" r:id="rId11"/>
    <p:sldId id="459" r:id="rId12"/>
    <p:sldId id="464" r:id="rId13"/>
    <p:sldId id="460" r:id="rId14"/>
    <p:sldId id="461" r:id="rId15"/>
    <p:sldId id="263" r:id="rId16"/>
    <p:sldId id="265" r:id="rId17"/>
    <p:sldId id="482" r:id="rId18"/>
    <p:sldId id="467" r:id="rId19"/>
    <p:sldId id="484" r:id="rId20"/>
    <p:sldId id="468" r:id="rId21"/>
    <p:sldId id="469" r:id="rId22"/>
    <p:sldId id="470" r:id="rId23"/>
    <p:sldId id="471" r:id="rId24"/>
    <p:sldId id="465" r:id="rId25"/>
    <p:sldId id="472" r:id="rId26"/>
    <p:sldId id="473" r:id="rId27"/>
    <p:sldId id="474" r:id="rId28"/>
    <p:sldId id="476" r:id="rId29"/>
    <p:sldId id="475" r:id="rId30"/>
    <p:sldId id="477" r:id="rId31"/>
    <p:sldId id="478" r:id="rId32"/>
    <p:sldId id="483" r:id="rId33"/>
    <p:sldId id="479" r:id="rId34"/>
    <p:sldId id="480" r:id="rId35"/>
    <p:sldId id="48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78" autoAdjust="0"/>
    <p:restoredTop sz="83401"/>
  </p:normalViewPr>
  <p:slideViewPr>
    <p:cSldViewPr>
      <p:cViewPr varScale="1">
        <p:scale>
          <a:sx n="157" d="100"/>
          <a:sy n="157" d="100"/>
        </p:scale>
        <p:origin x="160" y="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Calculate number of pairwise comparisons: </a:t>
            </a:r>
          </a:p>
          <a:p>
            <a:r>
              <a:rPr lang="en-US" dirty="0"/>
              <a:t>https://</a:t>
            </a:r>
            <a:r>
              <a:rPr lang="en-US" dirty="0" err="1"/>
              <a:t>psych.unl.edu</a:t>
            </a:r>
            <a:r>
              <a:rPr lang="en-US" dirty="0"/>
              <a:t>/</a:t>
            </a:r>
            <a:r>
              <a:rPr lang="en-US" dirty="0" err="1"/>
              <a:t>psycrs</a:t>
            </a:r>
            <a:r>
              <a:rPr lang="en-US" dirty="0"/>
              <a:t>/</a:t>
            </a:r>
            <a:r>
              <a:rPr lang="en-US" dirty="0" err="1"/>
              <a:t>handcomp</a:t>
            </a:r>
            <a:r>
              <a:rPr lang="en-US" dirty="0"/>
              <a:t>/</a:t>
            </a:r>
            <a:r>
              <a:rPr lang="en-US" dirty="0" err="1"/>
              <a:t>hclsdhsd.pdf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Good practice to calc </a:t>
            </a:r>
            <a:r>
              <a:rPr lang="en-US" dirty="0" err="1"/>
              <a:t>emmean</a:t>
            </a:r>
            <a:r>
              <a:rPr lang="en-US" dirty="0"/>
              <a:t> as working with more complex models won’t change procedure.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() 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overall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67330-E740-2C4B-BEA1-589905532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920811"/>
            <a:ext cx="6184900" cy="46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() 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daphnia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Daphniagrowth.csv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&lt;</a:t>
            </a:r>
            <a:r>
              <a:rPr lang="en-US" dirty="0" err="1"/>
              <a:t>fct</a:t>
            </a:r>
            <a:r>
              <a:rPr lang="en-US" dirty="0"/>
              <a:t>&gt; control, control, control, control, control, control, control, Met...</a:t>
            </a:r>
          </a:p>
          <a:p>
            <a:r>
              <a:rPr lang="en-US" dirty="0"/>
              <a:t>$ rep         &lt;</a:t>
            </a:r>
            <a:r>
              <a:rPr lang="en-US" dirty="0" err="1"/>
              <a:t>int</a:t>
            </a:r>
            <a:r>
              <a:rPr lang="en-US" dirty="0"/>
              <a:t>&gt; 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 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08" y="2057400"/>
            <a:ext cx="2131677" cy="24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80B8-9ECA-8540-9AAB-1121F00A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Daphnia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0CF67-F04A-AC42-9604-AC0085EF6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question we are asking focuses on water flea growth rates and has two parts.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we are asking generally whether parasites alter growth rates. (</a:t>
            </a:r>
            <a:r>
              <a:rPr lang="en-US" dirty="0">
                <a:solidFill>
                  <a:srgbClr val="0432FF"/>
                </a:solidFill>
              </a:rPr>
              <a:t>differences overall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Second, because it is a well-replicated and designed experiment, we can also ask whether each of three parasites reduces growth, compared with</a:t>
            </a:r>
          </a:p>
          <a:p>
            <a:pPr marL="0" indent="0">
              <a:buNone/>
            </a:pPr>
            <a:r>
              <a:rPr lang="en-US" dirty="0"/>
              <a:t>a control, no parasite treatment. (</a:t>
            </a:r>
            <a:r>
              <a:rPr lang="en-US" dirty="0">
                <a:solidFill>
                  <a:srgbClr val="0432FF"/>
                </a:solidFill>
              </a:rPr>
              <a:t>pairwise differences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D8-61CB-5749-A47E-F73B8CA3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76200"/>
            <a:ext cx="12021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9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These models share a common framework for estimation (least squares) and a common set of assumptions, centered around the idea of normally distributed residuals.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071154"/>
            <a:ext cx="4417661" cy="440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13724" y="6438426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6420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6420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C8DE62F-6513-EC4B-BD74-D48BEC894E8C}"/>
              </a:ext>
            </a:extLst>
          </p:cNvPr>
          <p:cNvSpPr txBox="1">
            <a:spLocks/>
          </p:cNvSpPr>
          <p:nvPr/>
        </p:nvSpPr>
        <p:spPr>
          <a:xfrm>
            <a:off x="0" y="5639357"/>
            <a:ext cx="91440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between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-182562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/>
                  <a:t>Treatment contrasts only tell you pairwise differences </a:t>
                </a:r>
                <a:r>
                  <a:rPr lang="en-US" sz="2600" dirty="0">
                    <a:solidFill>
                      <a:srgbClr val="0432FF"/>
                    </a:solidFill>
                  </a:rPr>
                  <a:t>relative to the control</a:t>
                </a:r>
                <a:r>
                  <a:rPr lang="en-US" sz="2600" dirty="0"/>
                  <a:t>, not pairwise </a:t>
                </a:r>
                <a:r>
                  <a:rPr lang="en-US" sz="2600" dirty="0">
                    <a:solidFill>
                      <a:srgbClr val="0432FF"/>
                    </a:solidFill>
                  </a:rPr>
                  <a:t>comparisons among all groups</a:t>
                </a:r>
                <a:r>
                  <a:rPr lang="en-US" sz="2600" dirty="0"/>
                  <a:t>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Important because we might want to distinguish among groups (other than relative to control)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But doing a bunch of t-tests of pairwise comparisons increases our </a:t>
                </a:r>
                <a:r>
                  <a:rPr lang="en-US" sz="2600" dirty="0">
                    <a:solidFill>
                      <a:srgbClr val="FF0000"/>
                    </a:solidFill>
                  </a:rPr>
                  <a:t>family-wise error rate</a:t>
                </a:r>
                <a:r>
                  <a:rPr lang="en-US" sz="2600" dirty="0"/>
                  <a:t>, and alpha=0.05 is no longer the correct threshold for comparison. (Type 1 Error Rate where 1 of 20 comparisons erroneously reject null hypothesis)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Probability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1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2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3 </a:t>
                </a:r>
                <a:r>
                  <a:rPr lang="en-US" sz="2600" dirty="0"/>
                  <a:t>=</a:t>
                </a:r>
                <a:r>
                  <a:rPr lang="en-US" sz="2600" baseline="-250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bar>
                  </m:oMath>
                </a14:m>
                <a:r>
                  <a:rPr lang="en-US" sz="2600" baseline="-25000" dirty="0"/>
                  <a:t> </a:t>
                </a:r>
                <a:r>
                  <a:rPr lang="en-US" sz="2600" dirty="0"/>
                  <a:t>is 0.95</a:t>
                </a:r>
                <a:r>
                  <a:rPr lang="en-US" sz="2600" baseline="30000" dirty="0"/>
                  <a:t>6</a:t>
                </a:r>
                <a:r>
                  <a:rPr lang="en-US" sz="2600" dirty="0"/>
                  <a:t> = 0.74; requires six t-tests to compare all combinations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Therefore, the probability of incorrectly rejecting at least 1 of these is 0.26 (Type I Error)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  <a:blipFill>
                <a:blip r:embed="rId3"/>
                <a:stretch>
                  <a:fillRect l="-616" t="-2180" r="-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5306561"/>
            <a:ext cx="4696937" cy="14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GLM: Comparing Regression Coefficients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9" name="Equation" r:id="rId5" imgW="990600" imgH="215900" progId="Equation.3">
                  <p:embed/>
                </p:oleObj>
              </mc:Choice>
              <mc:Fallback>
                <p:oleObj name="Equation" r:id="rId5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0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For 4 groups being compared = 6 possible comparisons;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-1)/2, where </a:t>
            </a:r>
            <a:r>
              <a:rPr lang="en-US" i="1" dirty="0"/>
              <a:t>k</a:t>
            </a:r>
            <a:r>
              <a:rPr lang="en-US" dirty="0"/>
              <a:t> is the number of groups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Bonferroni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C00000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>
                <a:solidFill>
                  <a:srgbClr val="7030A0"/>
                </a:solidFill>
              </a:rPr>
              <a:t>emmeans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pairs(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64008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685800" y="4191000"/>
            <a:ext cx="7086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32FF"/>
                </a:solidFill>
              </a:rPr>
              <a:t>EM means </a:t>
            </a:r>
            <a:r>
              <a:rPr lang="en-US" sz="2400" dirty="0"/>
              <a:t>are not always equal to raw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‘adjusted’ based on other effects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simple model with no effects other than growth ~group (no adjustment; means = </a:t>
            </a:r>
            <a:r>
              <a:rPr lang="en-US" sz="2400" dirty="0" err="1"/>
              <a:t>emmeans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2920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>
                <a:solidFill>
                  <a:srgbClr val="7030A0"/>
                </a:solidFill>
              </a:rPr>
              <a:t>multcomp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Provides a</a:t>
            </a:r>
            <a:r>
              <a:rPr lang="en-US" sz="2400" dirty="0">
                <a:solidFill>
                  <a:srgbClr val="C00000"/>
                </a:solidFill>
              </a:rPr>
              <a:t> 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multcomp</a:t>
            </a:r>
            <a:r>
              <a:rPr lang="en-US" sz="2400" dirty="0"/>
              <a:t>::</a:t>
            </a:r>
            <a:r>
              <a:rPr lang="en-US" sz="2400" dirty="0" err="1"/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Visual aid to help symbolize differences among groups using a shared letter or number; shared symbol=not sig.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435123" y="39400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differed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data (boxplot)</a:t>
            </a:r>
          </a:p>
          <a:p>
            <a:pPr lvl="1"/>
            <a:r>
              <a:rPr lang="en-US" dirty="0"/>
              <a:t>overall effect</a:t>
            </a:r>
          </a:p>
          <a:p>
            <a:pPr lvl="1"/>
            <a:r>
              <a:rPr lang="en-US" dirty="0"/>
              <a:t>pairwise effects</a:t>
            </a:r>
          </a:p>
          <a:p>
            <a:pPr lvl="1"/>
            <a:r>
              <a:rPr lang="en-US" u="sng" dirty="0"/>
              <a:t>Bonus</a:t>
            </a:r>
            <a:r>
              <a:rPr lang="en-US" dirty="0"/>
              <a:t>: bar chart with means +/- SE bars (hint,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16" y="4551070"/>
            <a:ext cx="3352800" cy="223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1100"/>
            <a:ext cx="358140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4038600" y="3657600"/>
            <a:ext cx="4191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~15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8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364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</a:t>
            </a:r>
            <a:r>
              <a:rPr lang="en-US" dirty="0" err="1"/>
              <a:t>ggplot</a:t>
            </a:r>
            <a:r>
              <a:rPr lang="en-US" dirty="0"/>
              <a:t>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“Fit a linear model, where we hypothesize that plant growth rate </a:t>
            </a:r>
            <a:r>
              <a:rPr lang="en-US" sz="2400" dirty="0">
                <a:solidFill>
                  <a:srgbClr val="0432FF"/>
                </a:solidFill>
              </a:rPr>
              <a:t>is a function of </a:t>
            </a:r>
            <a:r>
              <a:rPr lang="en-US" sz="2400" dirty="0"/>
              <a:t>soil moisture content, using the variables from the </a:t>
            </a:r>
            <a:r>
              <a:rPr lang="en-US" sz="2400" dirty="0" err="1"/>
              <a:t>plant_gr</a:t>
            </a:r>
            <a:r>
              <a:rPr lang="en-US" sz="2400" dirty="0"/>
              <a:t> data frame.”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 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9992</TotalTime>
  <Words>3647</Words>
  <Application>Microsoft Macintosh PowerPoint</Application>
  <PresentationFormat>On-screen Show (4:3)</PresentationFormat>
  <Paragraphs>418</Paragraphs>
  <Slides>35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Lucida Grande</vt:lpstr>
      <vt:lpstr>Office Theme</vt:lpstr>
      <vt:lpstr>Equation</vt:lpstr>
      <vt:lpstr>Chapter 5 Linear Models: Regression</vt:lpstr>
      <vt:lpstr>Linear Models</vt:lpstr>
      <vt:lpstr>GLM: Comparing Regression Coefficients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Another Example</vt:lpstr>
      <vt:lpstr>r2 = coefficient of determination</vt:lpstr>
      <vt:lpstr>Chapter 5 Linear Models: ANOVA</vt:lpstr>
      <vt:lpstr>One-Way ANOVA</vt:lpstr>
      <vt:lpstr>Daphnia Example</vt:lpstr>
      <vt:lpstr>First plot the data</vt:lpstr>
      <vt:lpstr>PowerPoint Presentation</vt:lpstr>
      <vt:lpstr>Construct Linear Model</vt:lpstr>
      <vt:lpstr>Evaluate the Linear Model</vt:lpstr>
      <vt:lpstr>Null Hypothesis in ANOVA: all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PowerPoint Presentation</vt:lpstr>
      <vt:lpstr>Practice Example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593</cp:revision>
  <cp:lastPrinted>2018-11-19T21:23:19Z</cp:lastPrinted>
  <dcterms:created xsi:type="dcterms:W3CDTF">2013-09-18T21:00:03Z</dcterms:created>
  <dcterms:modified xsi:type="dcterms:W3CDTF">2021-11-02T21:13:46Z</dcterms:modified>
  <cp:category/>
</cp:coreProperties>
</file>